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94" r:id="rId4"/>
    <p:sldId id="257" r:id="rId5"/>
    <p:sldId id="258" r:id="rId6"/>
    <p:sldId id="259" r:id="rId7"/>
    <p:sldId id="262" r:id="rId8"/>
    <p:sldId id="260" r:id="rId9"/>
    <p:sldId id="293" r:id="rId10"/>
    <p:sldId id="264" r:id="rId11"/>
    <p:sldId id="265" r:id="rId12"/>
    <p:sldId id="266" r:id="rId13"/>
    <p:sldId id="270" r:id="rId14"/>
    <p:sldId id="291" r:id="rId15"/>
    <p:sldId id="292" r:id="rId16"/>
    <p:sldId id="271" r:id="rId17"/>
    <p:sldId id="272" r:id="rId18"/>
    <p:sldId id="273" r:id="rId19"/>
    <p:sldId id="268" r:id="rId20"/>
    <p:sldId id="284" r:id="rId21"/>
    <p:sldId id="285" r:id="rId22"/>
    <p:sldId id="274" r:id="rId23"/>
    <p:sldId id="275" r:id="rId24"/>
    <p:sldId id="276" r:id="rId25"/>
    <p:sldId id="277" r:id="rId26"/>
    <p:sldId id="279" r:id="rId27"/>
    <p:sldId id="278" r:id="rId28"/>
    <p:sldId id="280" r:id="rId29"/>
    <p:sldId id="281" r:id="rId30"/>
    <p:sldId id="282" r:id="rId31"/>
    <p:sldId id="286" r:id="rId32"/>
    <p:sldId id="287" r:id="rId33"/>
    <p:sldId id="288" r:id="rId34"/>
    <p:sldId id="283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01" d="100"/>
          <a:sy n="10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DA1F-F7C1-49B6-94C3-822A788A8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B0C14-6552-48DB-8DF9-B450713B9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6C968-87F3-4B58-909D-F76634DA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5A54F-C243-4C30-A258-6F4E96C6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06644-7057-46E7-866A-109392214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7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8D43-592B-44B0-BF73-CBD7D641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09953-BF15-42D5-95F0-B11F8561A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8B68-14E0-4975-9F01-056E478E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82627-0613-4B1C-897E-DE5F84C6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686C9-4C38-4E9F-A4BA-2A3BD4BC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4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8CC33-D28B-4C81-8198-0E8681258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B4D6C-3717-4A33-AF0E-253D3FE71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FFF91-B761-4482-8E96-692EC6AC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778E2-FC9A-403B-BA2F-B24CE9FC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7A516-5A4C-4314-A6B3-8F112576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3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21B9-5F9D-4D5F-B986-97AF6E2F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513D3-CC10-4148-9BDA-52FB3A7BC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9F74C-760C-4A4B-BE0A-8B966708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F998-BDA1-4DBF-89AA-DD110572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9448-9498-4DAD-9FF1-E21524FA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3136-89F1-458A-BB91-483B7FEC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E4C64-8125-4D49-8C68-1CF18F6D6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95830-671D-4C68-8598-B0B1260A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AF01-6B75-4D12-8064-6D7690BD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FA2E0-7646-4A9E-8C95-AC3C0B23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8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973F-4916-464B-8973-C9523B21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E0A44-DD5D-4F47-B9E5-E438135D6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6C9E8-9BEC-44C4-90BC-9769E1C5C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7C598-801E-4D29-A851-A49938F0B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E1800-60FD-4F4E-BDFD-DA316E64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1FE26-0760-40F2-8722-289763D2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2F64-0CD3-40F6-B203-C7C886970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15372-2084-4500-83C6-C124AF87B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37607-3DEC-420E-8DF4-846ED7EAD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D28B2-A5C1-4961-BE20-33469FA83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E1613-88A7-453E-88AE-0BFC408CC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D7D95-CEFE-41C3-881B-B101442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E4292-2793-45F6-9D5E-76ADBD71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1154E-13ED-4E7A-B901-217F28C2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8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C378-BE45-49ED-A104-00E5CAA7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759424-FDCA-4295-9B8E-DCED87D4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65F67-EB03-4D9F-B6A9-575641E7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215F9-CCB9-4E86-82EB-010494C50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573FE7-005D-4556-BC03-947217A6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89EE2-A048-47B1-8AFE-ADF03685A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E5BE7-4F15-42AA-B6D3-757C9EB5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1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FD9E-80B3-4CE6-877F-48D12FC7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25E0-9BC8-4F10-ACAF-00F9FEE4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FB828-E5BE-4D57-8943-FC7E892A8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272D5-8BC4-4B51-918A-2AD58D488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4764C-AA52-4762-8007-70C960F1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67AE7-53C4-4E54-B5B8-2FE223D7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8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D0DC-749C-406A-B804-12543D77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84EA4-61A1-49C1-920C-92B28CC4D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FEB8A-7A16-41C6-BD83-602241D24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022DA-5DA4-4A7A-B95A-EE196771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82850-0574-4FA5-ABD5-FF07781F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D59A3-14EF-4BB2-BD48-E96AE94A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B968F-506E-4FB9-9A46-B6865822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3AC95-F23B-4661-AD4C-4D76D35E2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5F0D6-B45E-4AE1-81F4-DC42719D3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EF686-54B5-480D-8C03-25DCDBF584B3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F812B-D48F-47C0-B823-2E4204E4A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9D71-59F8-4A91-9508-28B6C4C69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0337A-C13F-4134-B557-27AD6E046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3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9B3B-6445-41DE-BB24-E4ED4BCD9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738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Analysis and Severity Prediction of Vehicle Collisions in the US</a:t>
            </a:r>
          </a:p>
        </p:txBody>
      </p:sp>
      <p:pic>
        <p:nvPicPr>
          <p:cNvPr id="5" name="Picture 4" descr="A picture containing mower, car, truck, snow&#10;&#10;Description automatically generated">
            <a:extLst>
              <a:ext uri="{FF2B5EF4-FFF2-40B4-BE49-F238E27FC236}">
                <a16:creationId xmlns:a16="http://schemas.microsoft.com/office/drawing/2014/main" id="{D167FC65-2D39-4E9E-9E3C-6E69AC06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32" y="1828800"/>
            <a:ext cx="9462135" cy="47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8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550879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Mean Severity per Year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5812" y="937509"/>
            <a:ext cx="6976189" cy="49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550879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Severity in Freezing and Non-Freezing Conditions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5812" y="1289897"/>
            <a:ext cx="6976189" cy="42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550879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Severity by Street 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0657" y="1289897"/>
            <a:ext cx="6286499" cy="42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69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E70F-FAAD-4B91-8354-2E8FD6CB2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of the Top 10 Cities With the Most Accidents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985A5-36FB-45BA-B548-7BBD318F2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3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8C88-23EC-4BD1-871C-A573CC1C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33AF6-44DB-463A-8048-40DE5EFE3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100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10 cities comprise over 15% of total accidents in the United States</a:t>
            </a:r>
          </a:p>
          <a:p>
            <a:pPr lvl="1"/>
            <a:r>
              <a:rPr lang="en-US" dirty="0"/>
              <a:t>Houston: 101,240</a:t>
            </a:r>
          </a:p>
          <a:p>
            <a:pPr lvl="1"/>
            <a:r>
              <a:rPr lang="en-US" dirty="0"/>
              <a:t>Los Angeles: 79,169</a:t>
            </a:r>
          </a:p>
          <a:p>
            <a:pPr lvl="1"/>
            <a:r>
              <a:rPr lang="en-US" dirty="0"/>
              <a:t>Charlotte: 78,952</a:t>
            </a:r>
          </a:p>
          <a:p>
            <a:pPr lvl="1"/>
            <a:r>
              <a:rPr lang="en-US" dirty="0"/>
              <a:t>Dallas: 64,790</a:t>
            </a:r>
          </a:p>
          <a:p>
            <a:pPr lvl="1"/>
            <a:r>
              <a:rPr lang="en-US" dirty="0"/>
              <a:t>Austin: 63,889</a:t>
            </a:r>
          </a:p>
          <a:p>
            <a:pPr lvl="1"/>
            <a:r>
              <a:rPr lang="en-US" dirty="0"/>
              <a:t>Raleigh: 44,675</a:t>
            </a:r>
          </a:p>
          <a:p>
            <a:pPr lvl="1"/>
            <a:r>
              <a:rPr lang="en-US" dirty="0"/>
              <a:t>Atlanta: 41,126</a:t>
            </a:r>
          </a:p>
          <a:p>
            <a:pPr lvl="1"/>
            <a:r>
              <a:rPr lang="en-US" dirty="0"/>
              <a:t>Oklahoma City: 36,340</a:t>
            </a:r>
          </a:p>
          <a:p>
            <a:pPr lvl="1"/>
            <a:r>
              <a:rPr lang="en-US" dirty="0"/>
              <a:t>Miami: 34,549</a:t>
            </a:r>
          </a:p>
          <a:p>
            <a:pPr lvl="1"/>
            <a:r>
              <a:rPr lang="en-US" dirty="0"/>
              <a:t>Baton Rouge: 34,090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3E10E6C8-FA96-4657-BA24-484E83C3E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25625"/>
            <a:ext cx="7338062" cy="3736975"/>
          </a:xfrm>
        </p:spPr>
      </p:pic>
    </p:spTree>
    <p:extLst>
      <p:ext uri="{BB962C8B-B14F-4D97-AF65-F5344CB8AC3E}">
        <p14:creationId xmlns:p14="http://schemas.microsoft.com/office/powerpoint/2010/main" val="3117691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A660-E6DE-4EA0-B162-1DBF4583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delay from accidents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901A5-FB9B-4696-BA3C-E5FDC24C0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048000" cy="4351338"/>
          </a:xfrm>
        </p:spPr>
        <p:txBody>
          <a:bodyPr/>
          <a:lstStyle/>
          <a:p>
            <a:r>
              <a:rPr lang="en-US" dirty="0"/>
              <a:t>The mean delay in the top 10 cities varies widely</a:t>
            </a:r>
          </a:p>
          <a:p>
            <a:pPr lvl="1"/>
            <a:r>
              <a:rPr lang="en-US" dirty="0"/>
              <a:t>Miami at 105.2 minutes</a:t>
            </a:r>
          </a:p>
          <a:p>
            <a:pPr lvl="1"/>
            <a:r>
              <a:rPr lang="en-US" dirty="0"/>
              <a:t>Austin at 57.9 minutes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6FED4A95-81A2-4612-93D4-83560EFEEB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1601"/>
            <a:ext cx="7756006" cy="5260518"/>
          </a:xfrm>
        </p:spPr>
      </p:pic>
    </p:spTree>
    <p:extLst>
      <p:ext uri="{BB962C8B-B14F-4D97-AF65-F5344CB8AC3E}">
        <p14:creationId xmlns:p14="http://schemas.microsoft.com/office/powerpoint/2010/main" val="290196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Top 10 Cities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014" y="641032"/>
            <a:ext cx="9763745" cy="497227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34725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Mean Severity in Top 10 Cities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704" y="641032"/>
            <a:ext cx="7306367" cy="497227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93078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Mean Delay in Top 10 Cities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704" y="649394"/>
            <a:ext cx="7306367" cy="4955551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39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5107-0152-413D-BA69-847636B00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322FD-5E5F-4D83-8AF9-7FCAF4801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Clustering and Heatmaps</a:t>
            </a:r>
          </a:p>
        </p:txBody>
      </p:sp>
    </p:spTree>
    <p:extLst>
      <p:ext uri="{BB962C8B-B14F-4D97-AF65-F5344CB8AC3E}">
        <p14:creationId xmlns:p14="http://schemas.microsoft.com/office/powerpoint/2010/main" val="148543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1FB8-F1D4-4DB3-94F3-5BFB2878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4339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Frequency of Collision Occurrences</a:t>
            </a:r>
          </a:p>
        </p:txBody>
      </p:sp>
    </p:spTree>
    <p:extLst>
      <p:ext uri="{BB962C8B-B14F-4D97-AF65-F5344CB8AC3E}">
        <p14:creationId xmlns:p14="http://schemas.microsoft.com/office/powerpoint/2010/main" val="183598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28D3DD-63C3-497C-8F15-C58F3149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934C7-CA47-4E84-983A-568B505A9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743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Clustering reveals that a large percentage of accidents follow highways</a:t>
            </a:r>
          </a:p>
          <a:p>
            <a:r>
              <a:rPr lang="en-US" dirty="0"/>
              <a:t>Deep red shows high density of accidents in an area</a:t>
            </a:r>
          </a:p>
          <a:p>
            <a:r>
              <a:rPr lang="en-US" dirty="0"/>
              <a:t>Note that the deep red areas follow the highway almost exactly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75E4F1C4-113E-4F02-8429-D2B8CF1089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66810"/>
            <a:ext cx="7562578" cy="4476790"/>
          </a:xfrm>
        </p:spPr>
      </p:pic>
    </p:spTree>
    <p:extLst>
      <p:ext uri="{BB962C8B-B14F-4D97-AF65-F5344CB8AC3E}">
        <p14:creationId xmlns:p14="http://schemas.microsoft.com/office/powerpoint/2010/main" val="332277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C582-8585-48CE-9569-254194AA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E25FF-9DF9-4852-8868-39EAD1F41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76600" cy="4351338"/>
          </a:xfrm>
        </p:spPr>
        <p:txBody>
          <a:bodyPr/>
          <a:lstStyle/>
          <a:p>
            <a:r>
              <a:rPr lang="en-US" dirty="0"/>
              <a:t>Highway junctions are prone to very large clusters</a:t>
            </a:r>
          </a:p>
          <a:p>
            <a:r>
              <a:rPr lang="en-US" dirty="0"/>
              <a:t>In Los Angeles, at three major junctions with clusters numbering more than 6,000 can be seen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7007733A-F1C6-4FBC-87F3-834E13129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25" y="1690687"/>
            <a:ext cx="7578603" cy="4486275"/>
          </a:xfrm>
        </p:spPr>
      </p:pic>
    </p:spTree>
    <p:extLst>
      <p:ext uri="{BB962C8B-B14F-4D97-AF65-F5344CB8AC3E}">
        <p14:creationId xmlns:p14="http://schemas.microsoft.com/office/powerpoint/2010/main" val="114086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Dallas, TX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704" y="965638"/>
            <a:ext cx="7306367" cy="4323063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3165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Houston, TX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822" y="965638"/>
            <a:ext cx="7246130" cy="4323063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2175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Los Angeles, CA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822" y="982438"/>
            <a:ext cx="7246130" cy="4289463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3110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Raleigh, NC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822" y="1007291"/>
            <a:ext cx="7246130" cy="423975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1957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Charlotte, NC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0733" y="1007291"/>
            <a:ext cx="7160307" cy="423975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5336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Baton Rouge, LA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3108" y="1007291"/>
            <a:ext cx="7175558" cy="423975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1873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Oklahoma City, OK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4772" y="1007291"/>
            <a:ext cx="7132229" cy="423975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24650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Miami, FL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3867" y="1007291"/>
            <a:ext cx="7114039" cy="423975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6216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98AB-34A2-42F2-BE2F-28A761A4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6AAF-B7CA-4F65-B978-9278C30BF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29000" cy="4351338"/>
          </a:xfrm>
        </p:spPr>
        <p:txBody>
          <a:bodyPr/>
          <a:lstStyle/>
          <a:p>
            <a:r>
              <a:rPr lang="en-US" dirty="0"/>
              <a:t>Accidents occur most frequently during the following times:</a:t>
            </a:r>
          </a:p>
          <a:p>
            <a:pPr lvl="1"/>
            <a:r>
              <a:rPr lang="en-US" dirty="0"/>
              <a:t>During the work week</a:t>
            </a:r>
          </a:p>
          <a:p>
            <a:pPr lvl="1"/>
            <a:r>
              <a:rPr lang="en-US" dirty="0"/>
              <a:t>During rush hour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B8FE65D-0346-47C6-9686-DA2D69949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28600"/>
            <a:ext cx="5308599" cy="3200400"/>
          </a:xfr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1075CDCC-D6CE-41CD-97C2-AB82AE37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551238"/>
            <a:ext cx="5308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5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CD20-2F20-4180-A161-20BF2FBFB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0606F-0303-4374-908B-307FDAC44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Prediction using K-</a:t>
            </a:r>
            <a:r>
              <a:rPr lang="en-US" dirty="0" err="1"/>
              <a:t>NearestNeighbor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605A-B62D-4921-87AA-A24BB36A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using all possible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7689-953B-42BA-9952-602BF9337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 has four possible classes for severity (1 – 4)</a:t>
            </a:r>
          </a:p>
          <a:p>
            <a:r>
              <a:rPr lang="en-US" dirty="0"/>
              <a:t>Using all four classes as possible classifications returns good results using KNN.</a:t>
            </a:r>
          </a:p>
          <a:p>
            <a:r>
              <a:rPr lang="en-US" dirty="0"/>
              <a:t>Using a ‘k’ of five, a high score of 83.39% is recorded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4A6EFC0-F78F-41F7-94B8-A01B1CF1A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19178"/>
            <a:ext cx="5799480" cy="2981422"/>
          </a:xfrm>
        </p:spPr>
      </p:pic>
    </p:spTree>
    <p:extLst>
      <p:ext uri="{BB962C8B-B14F-4D97-AF65-F5344CB8AC3E}">
        <p14:creationId xmlns:p14="http://schemas.microsoft.com/office/powerpoint/2010/main" val="334668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F719-77E5-46BF-8332-21486A41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A8E7-B184-485A-AEDA-62C7F308D2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Unfortunately, the model is not able to train properly given that the four are very skewed.</a:t>
            </a:r>
          </a:p>
          <a:p>
            <a:r>
              <a:rPr lang="en-US" dirty="0"/>
              <a:t>As can be seen, the data is very skewed with the majority of accidents being severity 2 and then severity 3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6AA37C3-A67D-4C17-9CA0-793E503685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18" y="914400"/>
            <a:ext cx="5624208" cy="5262563"/>
          </a:xfrm>
        </p:spPr>
      </p:pic>
    </p:spTree>
    <p:extLst>
      <p:ext uri="{BB962C8B-B14F-4D97-AF65-F5344CB8AC3E}">
        <p14:creationId xmlns:p14="http://schemas.microsoft.com/office/powerpoint/2010/main" val="350816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22F6-D63C-4AEA-A17D-25E5B2E2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with two super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1824-917B-467C-92DE-EC268685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rectify the imbalance, create two super classes</a:t>
            </a:r>
          </a:p>
          <a:p>
            <a:pPr lvl="1"/>
            <a:r>
              <a:rPr lang="en-US" dirty="0"/>
              <a:t>Severities 1 and 2 are grouped together</a:t>
            </a:r>
          </a:p>
          <a:p>
            <a:pPr lvl="1"/>
            <a:r>
              <a:rPr lang="en-US" dirty="0"/>
              <a:t>Severities 3 and 4 are grouped together</a:t>
            </a:r>
          </a:p>
          <a:p>
            <a:r>
              <a:rPr lang="en-US" dirty="0"/>
              <a:t>This method shows a score increase to 84.95%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F765D9EC-9A22-4DA2-B9F7-C75C827E71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25625"/>
            <a:ext cx="5224230" cy="2593975"/>
          </a:xfrm>
        </p:spPr>
      </p:pic>
    </p:spTree>
    <p:extLst>
      <p:ext uri="{BB962C8B-B14F-4D97-AF65-F5344CB8AC3E}">
        <p14:creationId xmlns:p14="http://schemas.microsoft.com/office/powerpoint/2010/main" val="1166500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2948-C7D5-4D09-9FCC-D995A696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Using Two Different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E3D70-733C-49BF-8048-B202A8A8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all 4 accident classes (1, 2, 3, 4)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11032E8F-2914-40FE-95BC-38C9D8D715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4" y="3006726"/>
            <a:ext cx="5182480" cy="26642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AFA90-74D2-4E01-9B04-BB8835490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Using 2 Super Classes (1 &amp; 2 / 3 &amp; 4)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22A23573-1AAE-4CE7-B3D0-48D4C6870F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758" y="3006726"/>
            <a:ext cx="5365727" cy="2664232"/>
          </a:xfrm>
        </p:spPr>
      </p:pic>
    </p:spTree>
    <p:extLst>
      <p:ext uri="{BB962C8B-B14F-4D97-AF65-F5344CB8AC3E}">
        <p14:creationId xmlns:p14="http://schemas.microsoft.com/office/powerpoint/2010/main" val="467448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C4B2-7F01-4E27-A210-3B3F42EB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7D376-7168-49A7-ADE6-B91348C6C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current dataset, the best predictor was by using only location data in the form of latitude and longitude</a:t>
            </a:r>
          </a:p>
          <a:p>
            <a:r>
              <a:rPr lang="en-US" dirty="0"/>
              <a:t>Adding other variables reduces the accuracy of the prediction drastically</a:t>
            </a:r>
          </a:p>
        </p:txBody>
      </p:sp>
    </p:spTree>
    <p:extLst>
      <p:ext uri="{BB962C8B-B14F-4D97-AF65-F5344CB8AC3E}">
        <p14:creationId xmlns:p14="http://schemas.microsoft.com/office/powerpoint/2010/main" val="2234187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9A97-1F45-45FA-8AB5-74A9DDF7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C9DD-69D6-4DE9-827A-D6CAEE028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such a </a:t>
            </a:r>
            <a:r>
              <a:rPr lang="en-US" dirty="0" err="1"/>
              <a:t>RandomForest</a:t>
            </a:r>
            <a:r>
              <a:rPr lang="en-US" dirty="0"/>
              <a:t> and SVM were considered</a:t>
            </a:r>
          </a:p>
          <a:p>
            <a:pPr lvl="1"/>
            <a:r>
              <a:rPr lang="en-US" dirty="0"/>
              <a:t>Unfortunately, they returned results which were far below KNN</a:t>
            </a:r>
          </a:p>
          <a:p>
            <a:pPr lvl="1"/>
            <a:r>
              <a:rPr lang="en-US" dirty="0"/>
              <a:t>KNN returned 83%</a:t>
            </a:r>
          </a:p>
          <a:p>
            <a:pPr lvl="1"/>
            <a:r>
              <a:rPr lang="en-US" dirty="0" err="1"/>
              <a:t>RandomForest</a:t>
            </a:r>
            <a:r>
              <a:rPr lang="en-US" dirty="0"/>
              <a:t> returned 63%</a:t>
            </a:r>
          </a:p>
        </p:txBody>
      </p:sp>
    </p:spTree>
    <p:extLst>
      <p:ext uri="{BB962C8B-B14F-4D97-AF65-F5344CB8AC3E}">
        <p14:creationId xmlns:p14="http://schemas.microsoft.com/office/powerpoint/2010/main" val="371071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73414-574F-489D-B82D-7135F123E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Collision Occurrences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0966DAF4-9FE9-40B4-B81D-B9E3F2B3D4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862458"/>
            <a:ext cx="3427413" cy="3464871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E1445-2E2A-4BA6-9F08-4EA258000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US" sz="2000" dirty="0"/>
              <a:t>Between 700,000 and 1,000,000 collisions each year</a:t>
            </a:r>
          </a:p>
          <a:p>
            <a:r>
              <a:rPr lang="en-US" sz="2000" dirty="0"/>
              <a:t>Approx. 1,900 accidents each day of the year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2016 and 2020 were incomplete years </a:t>
            </a:r>
          </a:p>
          <a:p>
            <a:pPr lvl="1"/>
            <a:r>
              <a:rPr lang="en-US" sz="1600" dirty="0"/>
              <a:t>Both represent only half of the year due to data collection period</a:t>
            </a:r>
          </a:p>
        </p:txBody>
      </p:sp>
    </p:spTree>
    <p:extLst>
      <p:ext uri="{BB962C8B-B14F-4D97-AF65-F5344CB8AC3E}">
        <p14:creationId xmlns:p14="http://schemas.microsoft.com/office/powerpoint/2010/main" val="162341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AAEBE0-E115-483F-8F9A-168318C9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0"/>
            <a:ext cx="3377183" cy="574231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Collisions per month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824A1D-CABF-4F4E-8B8A-37DE8E82DA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594" y="475611"/>
            <a:ext cx="7219407" cy="5906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16ECB2-2C98-474B-A58E-06221F7B63FD}"/>
              </a:ext>
            </a:extLst>
          </p:cNvPr>
          <p:cNvSpPr txBox="1"/>
          <p:nvPr/>
        </p:nvSpPr>
        <p:spPr>
          <a:xfrm>
            <a:off x="8649478" y="793102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Strange dip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A3EF42-9AD3-4F1C-8F3B-973221F62079}"/>
              </a:ext>
            </a:extLst>
          </p:cNvPr>
          <p:cNvCxnSpPr/>
          <p:nvPr/>
        </p:nvCxnSpPr>
        <p:spPr>
          <a:xfrm>
            <a:off x="9199984" y="1278294"/>
            <a:ext cx="0" cy="989045"/>
          </a:xfrm>
          <a:prstGeom prst="straightConnector1">
            <a:avLst/>
          </a:prstGeom>
          <a:ln w="38100">
            <a:solidFill>
              <a:srgbClr val="3274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16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550879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Collisions per day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5812" y="345399"/>
            <a:ext cx="6976189" cy="61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B4F36-093E-4BB6-AAC2-9F26D74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550879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Collisions per Hour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B96BA-7C01-4918-97DE-B44A71478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5812" y="575109"/>
            <a:ext cx="6976189" cy="5707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82384-1BEA-46BB-8CCD-1D9E5D2E57A2}"/>
              </a:ext>
            </a:extLst>
          </p:cNvPr>
          <p:cNvSpPr txBox="1"/>
          <p:nvPr/>
        </p:nvSpPr>
        <p:spPr>
          <a:xfrm>
            <a:off x="8864080" y="895739"/>
            <a:ext cx="14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Rush hours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76DBA3-D47E-4320-893E-16ADB63F981B}"/>
              </a:ext>
            </a:extLst>
          </p:cNvPr>
          <p:cNvCxnSpPr/>
          <p:nvPr/>
        </p:nvCxnSpPr>
        <p:spPr>
          <a:xfrm>
            <a:off x="10021078" y="1296955"/>
            <a:ext cx="205273" cy="531845"/>
          </a:xfrm>
          <a:prstGeom prst="straightConnector1">
            <a:avLst/>
          </a:prstGeom>
          <a:ln w="28575">
            <a:solidFill>
              <a:srgbClr val="3274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2F3627-4249-47D4-AEE9-2D4886A74C4D}"/>
              </a:ext>
            </a:extLst>
          </p:cNvPr>
          <p:cNvCxnSpPr>
            <a:stCxn id="3" idx="1"/>
          </p:cNvCxnSpPr>
          <p:nvPr/>
        </p:nvCxnSpPr>
        <p:spPr>
          <a:xfrm flipH="1">
            <a:off x="8279934" y="1080405"/>
            <a:ext cx="584146" cy="184666"/>
          </a:xfrm>
          <a:prstGeom prst="straightConnector1">
            <a:avLst/>
          </a:prstGeom>
          <a:ln w="28575">
            <a:solidFill>
              <a:srgbClr val="3274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62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7E7D-7D53-46F8-9FFD-C975344B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9231"/>
          </a:xfrm>
        </p:spPr>
        <p:txBody>
          <a:bodyPr/>
          <a:lstStyle/>
          <a:p>
            <a:pPr algn="ctr"/>
            <a:r>
              <a:rPr lang="en-US" dirty="0"/>
              <a:t>Study of Severity</a:t>
            </a:r>
          </a:p>
        </p:txBody>
      </p:sp>
    </p:spTree>
    <p:extLst>
      <p:ext uri="{BB962C8B-B14F-4D97-AF65-F5344CB8AC3E}">
        <p14:creationId xmlns:p14="http://schemas.microsoft.com/office/powerpoint/2010/main" val="296473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2ADC-B773-48AB-A93A-3BAF0344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Severity across four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E8ED-84E6-4E40-9EC1-2FC5E49C1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19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Severity appears to have decreased since 2016</a:t>
            </a:r>
          </a:p>
          <a:p>
            <a:r>
              <a:rPr lang="en-US" dirty="0"/>
              <a:t>Several hypotheses:</a:t>
            </a:r>
          </a:p>
          <a:p>
            <a:pPr lvl="1"/>
            <a:r>
              <a:rPr lang="en-US" dirty="0"/>
              <a:t>Better safety equipment has led to less severe accidents</a:t>
            </a:r>
          </a:p>
          <a:p>
            <a:pPr lvl="1"/>
            <a:r>
              <a:rPr lang="en-US" dirty="0"/>
              <a:t>Local measures to educate citizens about dangerous stretches of road</a:t>
            </a:r>
          </a:p>
          <a:p>
            <a:pPr lvl="1"/>
            <a:r>
              <a:rPr lang="en-US" dirty="0"/>
              <a:t>Random chance</a:t>
            </a:r>
          </a:p>
          <a:p>
            <a:pPr lvl="2"/>
            <a:r>
              <a:rPr lang="en-US" dirty="0"/>
              <a:t>More data is required over more years to make a proper determination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C5FCD97B-1D04-4ACA-A9EC-122E9B175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604964"/>
            <a:ext cx="6400800" cy="4571999"/>
          </a:xfrm>
        </p:spPr>
      </p:pic>
    </p:spTree>
    <p:extLst>
      <p:ext uri="{BB962C8B-B14F-4D97-AF65-F5344CB8AC3E}">
        <p14:creationId xmlns:p14="http://schemas.microsoft.com/office/powerpoint/2010/main" val="4086810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553</Words>
  <Application>Microsoft Office PowerPoint</Application>
  <PresentationFormat>Widescreen</PresentationFormat>
  <Paragraphs>91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Analysis and Severity Prediction of Vehicle Collisions in the US</vt:lpstr>
      <vt:lpstr>Frequency of Collision Occurrences</vt:lpstr>
      <vt:lpstr>Accident frequency</vt:lpstr>
      <vt:lpstr>Collision Occurrences</vt:lpstr>
      <vt:lpstr>Collisions per month</vt:lpstr>
      <vt:lpstr>Collisions per day</vt:lpstr>
      <vt:lpstr>Collisions per Hour</vt:lpstr>
      <vt:lpstr>Study of Severity</vt:lpstr>
      <vt:lpstr>Severity across four years</vt:lpstr>
      <vt:lpstr>Mean Severity per Year</vt:lpstr>
      <vt:lpstr>Severity in Freezing and Non-Freezing Conditions</vt:lpstr>
      <vt:lpstr>Severity by Street Type</vt:lpstr>
      <vt:lpstr>Study of the Top 10 Cities With the Most Accidents</vt:lpstr>
      <vt:lpstr>Top 10 Cities</vt:lpstr>
      <vt:lpstr>Mean delay from accidents</vt:lpstr>
      <vt:lpstr>Top 10 Cities</vt:lpstr>
      <vt:lpstr>Mean Severity in Top 10 Cities</vt:lpstr>
      <vt:lpstr>Mean Delay in Top 10 Cities</vt:lpstr>
      <vt:lpstr>Machine Learning</vt:lpstr>
      <vt:lpstr>Clustering</vt:lpstr>
      <vt:lpstr>Clustering</vt:lpstr>
      <vt:lpstr>Dallas, TX</vt:lpstr>
      <vt:lpstr>Houston, TX</vt:lpstr>
      <vt:lpstr>Los Angeles, CA</vt:lpstr>
      <vt:lpstr>Raleigh, NC</vt:lpstr>
      <vt:lpstr>Charlotte, NC</vt:lpstr>
      <vt:lpstr>Baton Rouge, LA</vt:lpstr>
      <vt:lpstr>Oklahoma City, OK</vt:lpstr>
      <vt:lpstr>Miami, FL</vt:lpstr>
      <vt:lpstr>Machine Learning</vt:lpstr>
      <vt:lpstr>KNN using all possible classes</vt:lpstr>
      <vt:lpstr>Skewed Distribution</vt:lpstr>
      <vt:lpstr>KNN with two super classes</vt:lpstr>
      <vt:lpstr>KNN Using Two Different Strategies</vt:lpstr>
      <vt:lpstr>Variables</vt:lpstr>
      <vt:lpstr>Other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Severity Prediction of Vehicle Collisions in the US</dc:title>
  <dc:creator>Akhtar, Fawaz</dc:creator>
  <cp:lastModifiedBy>Akhtar, Fawaz</cp:lastModifiedBy>
  <cp:revision>19</cp:revision>
  <dcterms:created xsi:type="dcterms:W3CDTF">2020-11-30T03:26:22Z</dcterms:created>
  <dcterms:modified xsi:type="dcterms:W3CDTF">2020-11-30T22:23:52Z</dcterms:modified>
</cp:coreProperties>
</file>